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1"/>
    <p:restoredTop sz="94719"/>
  </p:normalViewPr>
  <p:slideViewPr>
    <p:cSldViewPr snapToGrid="0">
      <p:cViewPr>
        <p:scale>
          <a:sx n="87" d="100"/>
          <a:sy n="87" d="100"/>
        </p:scale>
        <p:origin x="4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an dm" userId="741011e21125b1b5" providerId="LiveId" clId="{E5ABF4A9-3772-4F35-92C3-9D3685FD995B}"/>
    <pc:docChg chg="undo redo custSel modSld sldOrd">
      <pc:chgData name="sujan dm" userId="741011e21125b1b5" providerId="LiveId" clId="{E5ABF4A9-3772-4F35-92C3-9D3685FD995B}" dt="2024-12-02T20:05:55.345" v="2254" actId="2711"/>
      <pc:docMkLst>
        <pc:docMk/>
      </pc:docMkLst>
      <pc:sldChg chg="modSp mod modTransition modClrScheme chgLayout">
        <pc:chgData name="sujan dm" userId="741011e21125b1b5" providerId="LiveId" clId="{E5ABF4A9-3772-4F35-92C3-9D3685FD995B}" dt="2024-12-02T15:10:33.018" v="2227"/>
        <pc:sldMkLst>
          <pc:docMk/>
          <pc:sldMk cId="1573371630" sldId="257"/>
        </pc:sldMkLst>
        <pc:spChg chg="mod ord">
          <ac:chgData name="sujan dm" userId="741011e21125b1b5" providerId="LiveId" clId="{E5ABF4A9-3772-4F35-92C3-9D3685FD995B}" dt="2024-12-02T15:07:41.164" v="2217" actId="27636"/>
          <ac:spMkLst>
            <pc:docMk/>
            <pc:sldMk cId="1573371630" sldId="257"/>
            <ac:spMk id="2" creationId="{00B39DFF-005C-75DA-BDF7-38CCC86680B2}"/>
          </ac:spMkLst>
        </pc:spChg>
        <pc:spChg chg="mod ord">
          <ac:chgData name="sujan dm" userId="741011e21125b1b5" providerId="LiveId" clId="{E5ABF4A9-3772-4F35-92C3-9D3685FD995B}" dt="2024-12-02T15:03:33.631" v="2183" actId="700"/>
          <ac:spMkLst>
            <pc:docMk/>
            <pc:sldMk cId="1573371630" sldId="257"/>
            <ac:spMk id="9" creationId="{236F545B-5318-B5D8-1556-46B5CBEEEEAA}"/>
          </ac:spMkLst>
        </pc:spChg>
        <pc:picChg chg="mod">
          <ac:chgData name="sujan dm" userId="741011e21125b1b5" providerId="LiveId" clId="{E5ABF4A9-3772-4F35-92C3-9D3685FD995B}" dt="2024-12-02T15:04:03.703" v="2194" actId="1076"/>
          <ac:picMkLst>
            <pc:docMk/>
            <pc:sldMk cId="1573371630" sldId="257"/>
            <ac:picMk id="17" creationId="{ADC2FBE2-8935-12A0-B72A-9929DA99E69B}"/>
          </ac:picMkLst>
        </pc:picChg>
        <pc:picChg chg="mod">
          <ac:chgData name="sujan dm" userId="741011e21125b1b5" providerId="LiveId" clId="{E5ABF4A9-3772-4F35-92C3-9D3685FD995B}" dt="2024-12-02T15:03:53.822" v="2193" actId="1076"/>
          <ac:picMkLst>
            <pc:docMk/>
            <pc:sldMk cId="1573371630" sldId="257"/>
            <ac:picMk id="32" creationId="{0FEF7D23-ECEF-0BCA-BD64-AB38B9701775}"/>
          </ac:picMkLst>
        </pc:picChg>
      </pc:sldChg>
      <pc:sldChg chg="delSp modSp modTransition delDesignElem">
        <pc:chgData name="sujan dm" userId="741011e21125b1b5" providerId="LiveId" clId="{E5ABF4A9-3772-4F35-92C3-9D3685FD995B}" dt="2024-12-02T15:10:44.407" v="2228"/>
        <pc:sldMkLst>
          <pc:docMk/>
          <pc:sldMk cId="2843263430" sldId="258"/>
        </pc:sldMkLst>
        <pc:spChg chg="mod">
          <ac:chgData name="sujan dm" userId="741011e21125b1b5" providerId="LiveId" clId="{E5ABF4A9-3772-4F35-92C3-9D3685FD995B}" dt="2024-12-02T15:07:41.077" v="2211"/>
          <ac:spMkLst>
            <pc:docMk/>
            <pc:sldMk cId="2843263430" sldId="258"/>
            <ac:spMk id="2" creationId="{CCA6FBA6-5E09-5B13-7C96-54A209EC2717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23" creationId="{E009DD9B-5EE2-4C0D-8B2B-351C8C102205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25" creationId="{E720DB99-7745-4E75-9D96-AAB6D55C531E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27" creationId="{D68803C4-E159-4360-B7BB-74205C8F782D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31" creationId="{49B7FFA5-14CB-4A4F-9BCC-CA3AA5D9D276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32" creationId="{504B0465-3B07-49BF-BEA7-D81476246293}"/>
          </ac:spMkLst>
        </pc:spChg>
        <pc:spChg chg="del">
          <ac:chgData name="sujan dm" userId="741011e21125b1b5" providerId="LiveId" clId="{E5ABF4A9-3772-4F35-92C3-9D3685FD995B}" dt="2024-12-02T15:03:04.247" v="2174"/>
          <ac:spMkLst>
            <pc:docMk/>
            <pc:sldMk cId="2843263430" sldId="258"/>
            <ac:spMk id="33" creationId="{04E48745-7512-4EC2-9E20-9092D12150CA}"/>
          </ac:spMkLst>
        </pc:spChg>
      </pc:sldChg>
      <pc:sldChg chg="modSp mod modTransition">
        <pc:chgData name="sujan dm" userId="741011e21125b1b5" providerId="LiveId" clId="{E5ABF4A9-3772-4F35-92C3-9D3685FD995B}" dt="2024-12-02T15:10:50.709" v="2229"/>
        <pc:sldMkLst>
          <pc:docMk/>
          <pc:sldMk cId="2312674079" sldId="259"/>
        </pc:sldMkLst>
        <pc:spChg chg="mod">
          <ac:chgData name="sujan dm" userId="741011e21125b1b5" providerId="LiveId" clId="{E5ABF4A9-3772-4F35-92C3-9D3685FD995B}" dt="2024-12-02T14:57:41.317" v="2124" actId="2711"/>
          <ac:spMkLst>
            <pc:docMk/>
            <pc:sldMk cId="2312674079" sldId="259"/>
            <ac:spMk id="4" creationId="{0384AF09-868B-94BF-6F58-9065DC31B4F1}"/>
          </ac:spMkLst>
        </pc:spChg>
        <pc:spChg chg="mod">
          <ac:chgData name="sujan dm" userId="741011e21125b1b5" providerId="LiveId" clId="{E5ABF4A9-3772-4F35-92C3-9D3685FD995B}" dt="2024-12-02T14:57:44.360" v="2125" actId="2711"/>
          <ac:spMkLst>
            <pc:docMk/>
            <pc:sldMk cId="2312674079" sldId="259"/>
            <ac:spMk id="5" creationId="{24A1C09C-933E-0197-2241-C977436D7673}"/>
          </ac:spMkLst>
        </pc:spChg>
        <pc:picChg chg="mod">
          <ac:chgData name="sujan dm" userId="741011e21125b1b5" providerId="LiveId" clId="{E5ABF4A9-3772-4F35-92C3-9D3685FD995B}" dt="2024-12-02T15:07:45.466" v="2218" actId="1076"/>
          <ac:picMkLst>
            <pc:docMk/>
            <pc:sldMk cId="2312674079" sldId="259"/>
            <ac:picMk id="11" creationId="{8C0ED981-655D-BCE7-8150-6ABEEF5E4BCC}"/>
          </ac:picMkLst>
        </pc:picChg>
      </pc:sldChg>
      <pc:sldChg chg="modSp mod modTransition">
        <pc:chgData name="sujan dm" userId="741011e21125b1b5" providerId="LiveId" clId="{E5ABF4A9-3772-4F35-92C3-9D3685FD995B}" dt="2024-12-02T15:10:52.357" v="2230"/>
        <pc:sldMkLst>
          <pc:docMk/>
          <pc:sldMk cId="2968857472" sldId="260"/>
        </pc:sldMkLst>
        <pc:spChg chg="mod">
          <ac:chgData name="sujan dm" userId="741011e21125b1b5" providerId="LiveId" clId="{E5ABF4A9-3772-4F35-92C3-9D3685FD995B}" dt="2024-12-02T15:07:41.126" v="2212" actId="27636"/>
          <ac:spMkLst>
            <pc:docMk/>
            <pc:sldMk cId="2968857472" sldId="260"/>
            <ac:spMk id="7" creationId="{ADC18200-1EC4-1F1D-390E-FE36952320B7}"/>
          </ac:spMkLst>
        </pc:spChg>
      </pc:sldChg>
      <pc:sldChg chg="modSp mod modTransition">
        <pc:chgData name="sujan dm" userId="741011e21125b1b5" providerId="LiveId" clId="{E5ABF4A9-3772-4F35-92C3-9D3685FD995B}" dt="2024-12-02T15:10:54.153" v="2231"/>
        <pc:sldMkLst>
          <pc:docMk/>
          <pc:sldMk cId="3492083236" sldId="261"/>
        </pc:sldMkLst>
        <pc:spChg chg="mod">
          <ac:chgData name="sujan dm" userId="741011e21125b1b5" providerId="LiveId" clId="{E5ABF4A9-3772-4F35-92C3-9D3685FD995B}" dt="2024-12-02T15:07:41.133" v="2213" actId="27636"/>
          <ac:spMkLst>
            <pc:docMk/>
            <pc:sldMk cId="3492083236" sldId="261"/>
            <ac:spMk id="3" creationId="{03ABFED2-17BF-7EB2-09C5-EF97671157DA}"/>
          </ac:spMkLst>
        </pc:spChg>
      </pc:sldChg>
      <pc:sldChg chg="modSp mod modTransition">
        <pc:chgData name="sujan dm" userId="741011e21125b1b5" providerId="LiveId" clId="{E5ABF4A9-3772-4F35-92C3-9D3685FD995B}" dt="2024-12-02T20:05:55.345" v="2254" actId="2711"/>
        <pc:sldMkLst>
          <pc:docMk/>
          <pc:sldMk cId="247668300" sldId="262"/>
        </pc:sldMkLst>
        <pc:spChg chg="mod">
          <ac:chgData name="sujan dm" userId="741011e21125b1b5" providerId="LiveId" clId="{E5ABF4A9-3772-4F35-92C3-9D3685FD995B}" dt="2024-12-02T20:05:38.861" v="2251" actId="255"/>
          <ac:spMkLst>
            <pc:docMk/>
            <pc:sldMk cId="247668300" sldId="262"/>
            <ac:spMk id="3" creationId="{E850705B-4F0F-670B-6A9E-3204E0E1F2E5}"/>
          </ac:spMkLst>
        </pc:spChg>
        <pc:spChg chg="mod">
          <ac:chgData name="sujan dm" userId="741011e21125b1b5" providerId="LiveId" clId="{E5ABF4A9-3772-4F35-92C3-9D3685FD995B}" dt="2024-12-02T20:05:55.345" v="2254" actId="2711"/>
          <ac:spMkLst>
            <pc:docMk/>
            <pc:sldMk cId="247668300" sldId="262"/>
            <ac:spMk id="5" creationId="{EDC6D813-E143-A8ED-7179-B04453D1795D}"/>
          </ac:spMkLst>
        </pc:spChg>
        <pc:spChg chg="mod">
          <ac:chgData name="sujan dm" userId="741011e21125b1b5" providerId="LiveId" clId="{E5ABF4A9-3772-4F35-92C3-9D3685FD995B}" dt="2024-12-02T15:07:26.448" v="2200" actId="27636"/>
          <ac:spMkLst>
            <pc:docMk/>
            <pc:sldMk cId="247668300" sldId="262"/>
            <ac:spMk id="6" creationId="{3AB0B774-A02C-2C6C-9ED7-2D293C401A3A}"/>
          </ac:spMkLst>
        </pc:spChg>
        <pc:picChg chg="mod">
          <ac:chgData name="sujan dm" userId="741011e21125b1b5" providerId="LiveId" clId="{E5ABF4A9-3772-4F35-92C3-9D3685FD995B}" dt="2024-12-02T20:05:47.402" v="2253" actId="14100"/>
          <ac:picMkLst>
            <pc:docMk/>
            <pc:sldMk cId="247668300" sldId="262"/>
            <ac:picMk id="8" creationId="{2E15F505-0BA2-DCFA-1D56-787A6F6985B5}"/>
          </ac:picMkLst>
        </pc:picChg>
        <pc:picChg chg="mod">
          <ac:chgData name="sujan dm" userId="741011e21125b1b5" providerId="LiveId" clId="{E5ABF4A9-3772-4F35-92C3-9D3685FD995B}" dt="2024-12-02T14:59:20.187" v="2148" actId="1076"/>
          <ac:picMkLst>
            <pc:docMk/>
            <pc:sldMk cId="247668300" sldId="262"/>
            <ac:picMk id="10" creationId="{B489A364-912C-5C72-D7F5-D5ABB1D8DADC}"/>
          </ac:picMkLst>
        </pc:picChg>
      </pc:sldChg>
      <pc:sldChg chg="modSp mod modTransition">
        <pc:chgData name="sujan dm" userId="741011e21125b1b5" providerId="LiveId" clId="{E5ABF4A9-3772-4F35-92C3-9D3685FD995B}" dt="2024-12-02T15:11:00.741" v="2233"/>
        <pc:sldMkLst>
          <pc:docMk/>
          <pc:sldMk cId="4235671983" sldId="263"/>
        </pc:sldMkLst>
        <pc:spChg chg="mod">
          <ac:chgData name="sujan dm" userId="741011e21125b1b5" providerId="LiveId" clId="{E5ABF4A9-3772-4F35-92C3-9D3685FD995B}" dt="2024-12-02T15:07:41.133" v="2214" actId="27636"/>
          <ac:spMkLst>
            <pc:docMk/>
            <pc:sldMk cId="4235671983" sldId="263"/>
            <ac:spMk id="3" creationId="{8D03CB74-D0C9-BCB4-1C0A-7959EC87A6C9}"/>
          </ac:spMkLst>
        </pc:spChg>
        <pc:spChg chg="mod">
          <ac:chgData name="sujan dm" userId="741011e21125b1b5" providerId="LiveId" clId="{E5ABF4A9-3772-4F35-92C3-9D3685FD995B}" dt="2024-12-02T15:03:46.028" v="2189" actId="27636"/>
          <ac:spMkLst>
            <pc:docMk/>
            <pc:sldMk cId="4235671983" sldId="263"/>
            <ac:spMk id="6" creationId="{69ED98F2-D37B-88A6-E4A0-818B80615F5C}"/>
          </ac:spMkLst>
        </pc:spChg>
      </pc:sldChg>
      <pc:sldChg chg="addSp delSp modSp mod modTransition">
        <pc:chgData name="sujan dm" userId="741011e21125b1b5" providerId="LiveId" clId="{E5ABF4A9-3772-4F35-92C3-9D3685FD995B}" dt="2024-12-02T15:11:09.178" v="2235"/>
        <pc:sldMkLst>
          <pc:docMk/>
          <pc:sldMk cId="3672913630" sldId="264"/>
        </pc:sldMkLst>
        <pc:spChg chg="add mod">
          <ac:chgData name="sujan dm" userId="741011e21125b1b5" providerId="LiveId" clId="{E5ABF4A9-3772-4F35-92C3-9D3685FD995B}" dt="2024-12-02T15:00:01.522" v="2157" actId="255"/>
          <ac:spMkLst>
            <pc:docMk/>
            <pc:sldMk cId="3672913630" sldId="264"/>
            <ac:spMk id="2" creationId="{0093E920-1C04-E70E-5C8D-F340AAA68952}"/>
          </ac:spMkLst>
        </pc:spChg>
        <pc:spChg chg="mod">
          <ac:chgData name="sujan dm" userId="741011e21125b1b5" providerId="LiveId" clId="{E5ABF4A9-3772-4F35-92C3-9D3685FD995B}" dt="2024-12-02T14:59:54.330" v="2155" actId="255"/>
          <ac:spMkLst>
            <pc:docMk/>
            <pc:sldMk cId="3672913630" sldId="264"/>
            <ac:spMk id="3" creationId="{FBED3949-2683-D707-D8E7-824CDD1F57BE}"/>
          </ac:spMkLst>
        </pc:spChg>
        <pc:spChg chg="mod">
          <ac:chgData name="sujan dm" userId="741011e21125b1b5" providerId="LiveId" clId="{E5ABF4A9-3772-4F35-92C3-9D3685FD995B}" dt="2024-12-02T15:08:43.290" v="2221" actId="27636"/>
          <ac:spMkLst>
            <pc:docMk/>
            <pc:sldMk cId="3672913630" sldId="264"/>
            <ac:spMk id="6" creationId="{B73D0661-F80C-B8B0-223F-8FB3F3F4134F}"/>
          </ac:spMkLst>
        </pc:spChg>
        <pc:picChg chg="add mod">
          <ac:chgData name="sujan dm" userId="741011e21125b1b5" providerId="LiveId" clId="{E5ABF4A9-3772-4F35-92C3-9D3685FD995B}" dt="2024-12-02T14:41:11.598" v="1682" actId="1076"/>
          <ac:picMkLst>
            <pc:docMk/>
            <pc:sldMk cId="3672913630" sldId="264"/>
            <ac:picMk id="5" creationId="{6CF1168F-05E1-F022-D12D-C28F3C10A5B5}"/>
          </ac:picMkLst>
        </pc:picChg>
        <pc:picChg chg="del">
          <ac:chgData name="sujan dm" userId="741011e21125b1b5" providerId="LiveId" clId="{E5ABF4A9-3772-4F35-92C3-9D3685FD995B}" dt="2024-12-02T14:34:03.558" v="1275" actId="478"/>
          <ac:picMkLst>
            <pc:docMk/>
            <pc:sldMk cId="3672913630" sldId="264"/>
            <ac:picMk id="12" creationId="{BB96124E-ED11-2035-242B-AEA97FCF3F1E}"/>
          </ac:picMkLst>
        </pc:picChg>
        <pc:picChg chg="del">
          <ac:chgData name="sujan dm" userId="741011e21125b1b5" providerId="LiveId" clId="{E5ABF4A9-3772-4F35-92C3-9D3685FD995B}" dt="2024-12-02T14:34:01.673" v="1274" actId="478"/>
          <ac:picMkLst>
            <pc:docMk/>
            <pc:sldMk cId="3672913630" sldId="264"/>
            <ac:picMk id="14" creationId="{CEA11674-D22C-3B60-26EC-CA276A2B9C3E}"/>
          </ac:picMkLst>
        </pc:picChg>
      </pc:sldChg>
      <pc:sldChg chg="addSp modSp mod modTransition">
        <pc:chgData name="sujan dm" userId="741011e21125b1b5" providerId="LiveId" clId="{E5ABF4A9-3772-4F35-92C3-9D3685FD995B}" dt="2024-12-02T15:11:12.865" v="2236"/>
        <pc:sldMkLst>
          <pc:docMk/>
          <pc:sldMk cId="284608147" sldId="265"/>
        </pc:sldMkLst>
        <pc:spChg chg="add">
          <ac:chgData name="sujan dm" userId="741011e21125b1b5" providerId="LiveId" clId="{E5ABF4A9-3772-4F35-92C3-9D3685FD995B}" dt="2024-12-02T14:30:56.009" v="598"/>
          <ac:spMkLst>
            <pc:docMk/>
            <pc:sldMk cId="284608147" sldId="265"/>
            <ac:spMk id="2" creationId="{3F658C3C-A1EB-A07F-4CF9-78A678BF565B}"/>
          </ac:spMkLst>
        </pc:spChg>
        <pc:spChg chg="mod">
          <ac:chgData name="sujan dm" userId="741011e21125b1b5" providerId="LiveId" clId="{E5ABF4A9-3772-4F35-92C3-9D3685FD995B}" dt="2024-12-02T15:00:08.022" v="2158" actId="2711"/>
          <ac:spMkLst>
            <pc:docMk/>
            <pc:sldMk cId="284608147" sldId="265"/>
            <ac:spMk id="3" creationId="{67500144-06CD-C49D-3242-B6E93A4A1B8F}"/>
          </ac:spMkLst>
        </pc:spChg>
        <pc:picChg chg="add mod">
          <ac:chgData name="sujan dm" userId="741011e21125b1b5" providerId="LiveId" clId="{E5ABF4A9-3772-4F35-92C3-9D3685FD995B}" dt="2024-12-02T14:31:49.361" v="610" actId="1076"/>
          <ac:picMkLst>
            <pc:docMk/>
            <pc:sldMk cId="284608147" sldId="265"/>
            <ac:picMk id="5" creationId="{3B9970F3-72F0-117B-9449-93943D711342}"/>
          </ac:picMkLst>
        </pc:picChg>
      </pc:sldChg>
      <pc:sldChg chg="addSp delSp modSp mod modTransition">
        <pc:chgData name="sujan dm" userId="741011e21125b1b5" providerId="LiveId" clId="{E5ABF4A9-3772-4F35-92C3-9D3685FD995B}" dt="2024-12-02T15:11:22.544" v="2239"/>
        <pc:sldMkLst>
          <pc:docMk/>
          <pc:sldMk cId="3209825685" sldId="266"/>
        </pc:sldMkLst>
        <pc:spChg chg="add mod">
          <ac:chgData name="sujan dm" userId="741011e21125b1b5" providerId="LiveId" clId="{E5ABF4A9-3772-4F35-92C3-9D3685FD995B}" dt="2024-12-02T14:23:03.602" v="4"/>
          <ac:spMkLst>
            <pc:docMk/>
            <pc:sldMk cId="3209825685" sldId="266"/>
            <ac:spMk id="2" creationId="{6C3034E5-6FAC-E5BC-BD98-AF21DDF9165D}"/>
          </ac:spMkLst>
        </pc:spChg>
        <pc:spChg chg="add del mod">
          <ac:chgData name="sujan dm" userId="741011e21125b1b5" providerId="LiveId" clId="{E5ABF4A9-3772-4F35-92C3-9D3685FD995B}" dt="2024-12-02T15:07:41.148" v="2216" actId="27636"/>
          <ac:spMkLst>
            <pc:docMk/>
            <pc:sldMk cId="3209825685" sldId="266"/>
            <ac:spMk id="3" creationId="{0ADDE9D0-DE81-386F-93D6-6FBDBFD26B99}"/>
          </ac:spMkLst>
        </pc:spChg>
        <pc:spChg chg="add del mod">
          <ac:chgData name="sujan dm" userId="741011e21125b1b5" providerId="LiveId" clId="{E5ABF4A9-3772-4F35-92C3-9D3685FD995B}" dt="2024-12-02T15:00:40.888" v="2166" actId="113"/>
          <ac:spMkLst>
            <pc:docMk/>
            <pc:sldMk cId="3209825685" sldId="266"/>
            <ac:spMk id="4" creationId="{15B383E2-1667-3742-D380-8F3F71FF4C9C}"/>
          </ac:spMkLst>
        </pc:spChg>
        <pc:spChg chg="add">
          <ac:chgData name="sujan dm" userId="741011e21125b1b5" providerId="LiveId" clId="{E5ABF4A9-3772-4F35-92C3-9D3685FD995B}" dt="2024-12-02T14:25:04.907" v="18"/>
          <ac:spMkLst>
            <pc:docMk/>
            <pc:sldMk cId="3209825685" sldId="266"/>
            <ac:spMk id="5" creationId="{B824E1B6-DB9B-AA05-2E82-67CC6A72A0B0}"/>
          </ac:spMkLst>
        </pc:spChg>
      </pc:sldChg>
      <pc:sldChg chg="addSp modSp mod ord modTransition">
        <pc:chgData name="sujan dm" userId="741011e21125b1b5" providerId="LiveId" clId="{E5ABF4A9-3772-4F35-92C3-9D3685FD995B}" dt="2024-12-02T15:11:18.513" v="2238"/>
        <pc:sldMkLst>
          <pc:docMk/>
          <pc:sldMk cId="181541920" sldId="267"/>
        </pc:sldMkLst>
        <pc:spChg chg="mod">
          <ac:chgData name="sujan dm" userId="741011e21125b1b5" providerId="LiveId" clId="{E5ABF4A9-3772-4F35-92C3-9D3685FD995B}" dt="2024-12-02T15:07:41.148" v="2215" actId="27636"/>
          <ac:spMkLst>
            <pc:docMk/>
            <pc:sldMk cId="181541920" sldId="267"/>
            <ac:spMk id="3" creationId="{1403825D-E7D5-1717-82A1-A7F9F8EC31C2}"/>
          </ac:spMkLst>
        </pc:spChg>
        <pc:picChg chg="add mod">
          <ac:chgData name="sujan dm" userId="741011e21125b1b5" providerId="LiveId" clId="{E5ABF4A9-3772-4F35-92C3-9D3685FD995B}" dt="2024-12-02T14:52:01.253" v="1915" actId="1076"/>
          <ac:picMkLst>
            <pc:docMk/>
            <pc:sldMk cId="181541920" sldId="267"/>
            <ac:picMk id="4" creationId="{04387ECA-6071-81AA-A20C-7D0B09AE0355}"/>
          </ac:picMkLst>
        </pc:picChg>
        <pc:picChg chg="add mod">
          <ac:chgData name="sujan dm" userId="741011e21125b1b5" providerId="LiveId" clId="{E5ABF4A9-3772-4F35-92C3-9D3685FD995B}" dt="2024-12-02T14:52:06.354" v="1916" actId="1076"/>
          <ac:picMkLst>
            <pc:docMk/>
            <pc:sldMk cId="181541920" sldId="267"/>
            <ac:picMk id="7" creationId="{2F16410B-88B0-5E0B-969A-CC0AF86EDB8D}"/>
          </ac:picMkLst>
        </pc:picChg>
      </pc:sldChg>
      <pc:sldChg chg="addSp delSp modSp mod modTransition">
        <pc:chgData name="sujan dm" userId="741011e21125b1b5" providerId="LiveId" clId="{E5ABF4A9-3772-4F35-92C3-9D3685FD995B}" dt="2024-12-02T15:11:26.838" v="2240"/>
        <pc:sldMkLst>
          <pc:docMk/>
          <pc:sldMk cId="2917214277" sldId="268"/>
        </pc:sldMkLst>
        <pc:spChg chg="add del mod">
          <ac:chgData name="sujan dm" userId="741011e21125b1b5" providerId="LiveId" clId="{E5ABF4A9-3772-4F35-92C3-9D3685FD995B}" dt="2024-12-02T15:00:58.608" v="2170" actId="113"/>
          <ac:spMkLst>
            <pc:docMk/>
            <pc:sldMk cId="2917214277" sldId="268"/>
            <ac:spMk id="7" creationId="{6EDD4778-CD14-BC1C-17E4-6018AD789250}"/>
          </ac:spMkLst>
        </pc:spChg>
        <pc:picChg chg="add del mod ord">
          <ac:chgData name="sujan dm" userId="741011e21125b1b5" providerId="LiveId" clId="{E5ABF4A9-3772-4F35-92C3-9D3685FD995B}" dt="2024-12-02T14:55:17.156" v="1935" actId="22"/>
          <ac:picMkLst>
            <pc:docMk/>
            <pc:sldMk cId="2917214277" sldId="268"/>
            <ac:picMk id="3" creationId="{1EEB7054-AF1E-3559-EC2B-E24B917D541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40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34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03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92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4946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79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8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1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6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6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6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3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0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6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4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C0A85-385D-F749-AF58-FE9A60222B5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C05537-D35E-014B-B2EC-E9E89354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75346/basic%20shopping%20car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pixabay.com/en/graph-data-growth-bar-chart-chart-163549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aridaKishan/consumer-behaviour-project/blob/main/consumerbehaviour.csv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9DFF-005C-75DA-BDF7-38CCC866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2" y="612841"/>
            <a:ext cx="10650618" cy="11051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Data Visualization Dashboard for </a:t>
            </a:r>
            <a:br>
              <a:rPr lang="en-US" sz="3600" b="0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</a:b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Impact" panose="020B0806030902050204" pitchFamily="34" charset="0"/>
              </a:rPr>
              <a:t>Consumer Behavior Analysis</a:t>
            </a:r>
            <a:endParaRPr lang="en-US" sz="3600" dirty="0">
              <a:latin typeface="Impact" panose="020B080603090205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6F545B-5318-B5D8-1556-46B5CBEEE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609" y="1906732"/>
            <a:ext cx="9926781" cy="5507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halkboard SE" panose="03050602040202020205" pitchFamily="66" charset="77"/>
              </a:rPr>
              <a:t>“Unveiling Consumer Insights Through Data and Machine Learning”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AD5712A-3A12-0FA2-67B3-B1BAEFFABF85}"/>
              </a:ext>
            </a:extLst>
          </p:cNvPr>
          <p:cNvSpPr txBox="1">
            <a:spLocks/>
          </p:cNvSpPr>
          <p:nvPr/>
        </p:nvSpPr>
        <p:spPr>
          <a:xfrm>
            <a:off x="4571732" y="2749941"/>
            <a:ext cx="3048533" cy="24106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u="sng" dirty="0">
                <a:solidFill>
                  <a:srgbClr val="000000"/>
                </a:solidFill>
                <a:latin typeface="Abadi" panose="020B0604020104020204" pitchFamily="34" charset="0"/>
              </a:rPr>
              <a:t>Team Members:</a:t>
            </a:r>
          </a:p>
          <a:p>
            <a:pPr marL="0" indent="0" algn="ctr">
              <a:buNone/>
            </a:pPr>
            <a:r>
              <a:rPr lang="en-US" sz="2400" dirty="0" err="1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Vishesh</a:t>
            </a:r>
            <a:r>
              <a:rPr lang="en-US" sz="2400" dirty="0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Bharuka</a:t>
            </a:r>
            <a:endParaRPr lang="en-US" sz="2400" dirty="0">
              <a:solidFill>
                <a:srgbClr val="000000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Kishan Kumar </a:t>
            </a:r>
            <a:r>
              <a:rPr lang="en-US" sz="2400" dirty="0" err="1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Parida</a:t>
            </a:r>
            <a:endParaRPr lang="en-US" sz="2400" dirty="0">
              <a:solidFill>
                <a:srgbClr val="000000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Sujan DM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400" dirty="0">
                <a:solidFill>
                  <a:srgbClr val="000000"/>
                </a:solidFill>
                <a:latin typeface="-webkit-standard"/>
              </a:rPr>
            </a:br>
            <a:endParaRPr lang="en-US" sz="24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17" name="Picture 16" descr="A shopping cart with blue wheels&#10;&#10;Description automatically generated">
            <a:extLst>
              <a:ext uri="{FF2B5EF4-FFF2-40B4-BE49-F238E27FC236}">
                <a16:creationId xmlns:a16="http://schemas.microsoft.com/office/drawing/2014/main" id="{ADC2FBE2-8935-12A0-B72A-9929DA99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32075" y="4502726"/>
            <a:ext cx="2564255" cy="2236973"/>
          </a:xfrm>
          <a:prstGeom prst="rect">
            <a:avLst/>
          </a:prstGeom>
        </p:spPr>
      </p:pic>
      <p:pic>
        <p:nvPicPr>
          <p:cNvPr id="32" name="Picture 31" descr="A blue graph on a circular surface&#10;&#10;Description automatically generated">
            <a:extLst>
              <a:ext uri="{FF2B5EF4-FFF2-40B4-BE49-F238E27FC236}">
                <a16:creationId xmlns:a16="http://schemas.microsoft.com/office/drawing/2014/main" id="{0FEF7D23-ECEF-0BCA-BD64-AB38B9701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246238"/>
            <a:ext cx="2764014" cy="2211211"/>
          </a:xfrm>
          <a:prstGeom prst="rect">
            <a:avLst/>
          </a:prstGeom>
        </p:spPr>
      </p:pic>
      <p:pic>
        <p:nvPicPr>
          <p:cNvPr id="34" name="Picture 33" descr="A red and white logo&#10;&#10;Description automatically generated">
            <a:extLst>
              <a:ext uri="{FF2B5EF4-FFF2-40B4-BE49-F238E27FC236}">
                <a16:creationId xmlns:a16="http://schemas.microsoft.com/office/drawing/2014/main" id="{777D21A9-F85B-CF2F-22F5-E98378458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04" y="4955926"/>
            <a:ext cx="1783773" cy="17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163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7D3440-7188-979A-5C74-4B6233BB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4" y="457200"/>
            <a:ext cx="6151418" cy="945573"/>
          </a:xfrm>
        </p:spPr>
        <p:txBody>
          <a:bodyPr/>
          <a:lstStyle/>
          <a:p>
            <a:r>
              <a:rPr lang="en-US" dirty="0"/>
              <a:t>POWER BI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825D-E7D5-1717-82A1-A7F9F8EC3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462" y="1402773"/>
            <a:ext cx="6681356" cy="4998026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To create an interactive dashboard that visualizes consumer behavior metrics and uncovers actionable insights for informed decision-making.</a:t>
            </a:r>
          </a:p>
          <a:p>
            <a:r>
              <a:rPr lang="en-US" sz="2200" dirty="0"/>
              <a:t>Features:</a:t>
            </a:r>
          </a:p>
          <a:p>
            <a:pPr lvl="1"/>
            <a:r>
              <a:rPr lang="en-US" sz="2200" dirty="0"/>
              <a:t>Revenue Analysis: Displays total revenue, average purchase value, and category-wise sales performance.</a:t>
            </a:r>
          </a:p>
          <a:p>
            <a:pPr lvl="1"/>
            <a:r>
              <a:rPr lang="en-US" sz="2200" dirty="0"/>
              <a:t>Seasonal Trends: Highlights sales distribution across seasons to identify peak shopping periods.</a:t>
            </a:r>
          </a:p>
          <a:p>
            <a:pPr lvl="1"/>
            <a:r>
              <a:rPr lang="en-US" sz="2200" dirty="0"/>
              <a:t>Customer Engagement: Tracks metrics like repeat customer rates and promo code usage to understand buying pattern.</a:t>
            </a:r>
          </a:p>
          <a:p>
            <a:pPr lvl="1"/>
            <a:r>
              <a:rPr lang="en-US" sz="2200" dirty="0"/>
              <a:t>Geographical Insights: Provides a breakdown of revenue by region to pinpoint top-performing locations.</a:t>
            </a:r>
          </a:p>
          <a:p>
            <a:pPr lvl="1"/>
            <a:r>
              <a:rPr lang="en-US" sz="2200" dirty="0"/>
              <a:t>Payment Preferences: Visualizes customer choices for payment methods, helping optimize transaction processes.</a:t>
            </a:r>
          </a:p>
          <a:p>
            <a:pPr marL="548640" lvl="2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87ECA-6071-81AA-A20C-7D0B09AE0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15" y="0"/>
            <a:ext cx="3288633" cy="3753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6410B-88B0-5E0B-969A-CC0AF86E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37" y="3585409"/>
            <a:ext cx="3433011" cy="31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1920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FA75A5-8A34-9D58-A3C6-1E7E51BD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109"/>
            <a:ext cx="7419109" cy="976746"/>
          </a:xfrm>
        </p:spPr>
        <p:txBody>
          <a:bodyPr/>
          <a:lstStyle/>
          <a:p>
            <a:r>
              <a:rPr lang="en-US" dirty="0"/>
              <a:t>RESULTS AND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E9D0-DE81-386F-93D6-6FBDBFD2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37855"/>
            <a:ext cx="6007768" cy="4966854"/>
          </a:xfrm>
        </p:spPr>
        <p:txBody>
          <a:bodyPr>
            <a:normAutofit/>
          </a:bodyPr>
          <a:lstStyle/>
          <a:p>
            <a:r>
              <a:rPr lang="en-US" b="1" dirty="0"/>
              <a:t>Comprehensive Consumer Insights: Identified key trends in spending, demographics, and purchasing habits using data visualization and analysis.</a:t>
            </a:r>
          </a:p>
          <a:p>
            <a:r>
              <a:rPr lang="en-US" b="1" dirty="0"/>
              <a:t>Effective Customer Segmentation: Clustered customers into six distinct groups to enable targeted marketing and personalized strategies.</a:t>
            </a:r>
          </a:p>
          <a:p>
            <a:r>
              <a:rPr lang="en-US" b="1" dirty="0"/>
              <a:t>Anomaly Detection Success: Flagged 5% of transactions as anomalies, uncovering potential fraud and unique behavior patterns.</a:t>
            </a:r>
          </a:p>
          <a:p>
            <a:r>
              <a:rPr lang="en-US" b="1" dirty="0"/>
              <a:t>Personalized Recommendations: Built a recommendation system that effectively suggests relevant products, improving customer satisfaction.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383E2-1667-3742-D380-8F3F71FF4C9C}"/>
              </a:ext>
            </a:extLst>
          </p:cNvPr>
          <p:cNvSpPr txBox="1"/>
          <p:nvPr/>
        </p:nvSpPr>
        <p:spPr>
          <a:xfrm>
            <a:off x="6866021" y="1553898"/>
            <a:ext cx="53259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Accurate Predictions: Developed a purchase amount prediction model with actionable insights into customer spending potential.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Interactive Dashboard: Designed a Power BI dashboard to present data-driven insights in a user-friendly and actionable format.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Business Value: Insights and models empower better decision-making, optimize marketing efforts, and enhance customer engagement strategies.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20982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9BCA0A-1465-DC6F-AB54-2BC3961B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6453170" cy="91814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EDD4778-CD14-BC1C-17E4-6018AD789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974" y="1547813"/>
            <a:ext cx="8552008" cy="448786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This project provided valuable insights into consumer behavior through data exploration, machine learning and visualization.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Actionable Insights: Identified key trends, customer segments, and patterns to drive better marketing and operational strategies.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Business Impact: Enhanced decision-making with tools like the Power BI dashboard, predictive models, and recommendations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Future Scope: Expanding the analysis with additional datasets or advanced models to refine strategies and insights further.</a:t>
            </a:r>
          </a:p>
        </p:txBody>
      </p:sp>
    </p:spTree>
    <p:extLst>
      <p:ext uri="{BB962C8B-B14F-4D97-AF65-F5344CB8AC3E}">
        <p14:creationId xmlns:p14="http://schemas.microsoft.com/office/powerpoint/2010/main" val="291721427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FBA6-5E09-5B13-7C96-54A209EC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579E9-43D6-EF51-A730-33ADBCA07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“Exploring consumer behavior insights through data-driven analysis and visualization."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Analysis</a:t>
            </a:r>
            <a:r>
              <a:rPr lang="en-US" dirty="0"/>
              <a:t>: Examined spending patterns, customer demographics, and behavioral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Machine Learning</a:t>
            </a:r>
            <a:r>
              <a:rPr lang="en-US" dirty="0"/>
              <a:t>: Leveraged clustering, anomaly detection, and personalized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Interactive Dashboard</a:t>
            </a:r>
            <a:r>
              <a:rPr lang="en-US" dirty="0"/>
              <a:t>: Designed in Power BI to transform insights into actionable visuals.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6343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2A37FB-9606-1DE2-7BE4-F71384E8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5" y="218697"/>
            <a:ext cx="4904925" cy="1084395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BF431-CE5E-17E8-1644-7254CA46B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8042" y="26880"/>
            <a:ext cx="4754880" cy="7340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Source : </a:t>
            </a:r>
            <a:r>
              <a:rPr lang="en-US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Behaviour Dataset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84AF09-868B-94BF-6F58-9065DC31B4F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0602" y="1094061"/>
            <a:ext cx="621722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Size: 3,900 customer transactions with 19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Details: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Demographics: Age, Gender, 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Purchase Data: Items, Categories, Purchase Amounts.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Insights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:Review Ratings, Purchase Frequency, Previous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Preferences: Payment Methods, Discounts, Promo Code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Purpose: Analyze patterns and trends to discover actionable consumer insights.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A1C09C-933E-0197-2241-C977436D7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13908" y="2828041"/>
            <a:ext cx="4904925" cy="4003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</a:rPr>
              <a:t>Preprocessing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</a:rPr>
              <a:t>Missing values: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Minimal and addressed by imputation or removal.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sng" strike="noStrike" dirty="0">
                <a:solidFill>
                  <a:srgbClr val="000000"/>
                </a:solidFill>
                <a:effectLst/>
              </a:rPr>
              <a:t>Duplicates: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Removed to ensure data integrity.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Standardized column names for uniformity.</a:t>
            </a:r>
            <a:endParaRPr lang="en-US" sz="2400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C0ED981-655D-BCE7-8150-6ABEEF5E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2" y="806084"/>
            <a:ext cx="4689630" cy="16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740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43D14-EAB9-EC4B-9442-55805343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79250"/>
          </a:xfrm>
        </p:spPr>
        <p:txBody>
          <a:bodyPr>
            <a:normAutofit/>
          </a:bodyPr>
          <a:lstStyle/>
          <a:p>
            <a:r>
              <a:rPr lang="en-US" sz="6000" dirty="0"/>
              <a:t>WORKFLOW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DC18200-1EC4-1F1D-390E-FE3695232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514" y="1867766"/>
            <a:ext cx="7034933" cy="4217266"/>
          </a:xfrm>
        </p:spPr>
        <p:txBody>
          <a:bodyPr>
            <a:normAutofit fontScale="92500" lnSpcReduction="20000"/>
          </a:bodyPr>
          <a:lstStyle/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Data Preprocessing: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Cleaned and prepared data for analysis.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Exploratory Data Analysis (EDA):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Visualized trends and patterns.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Clustering: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Segmented customers using K-Means.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Recommendation System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: Built collaborative filtering model for personalized suggestions.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Anomaly Detection: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Flagged unusual transactions using Isolation Forest.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Regression Analysis: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Predicted purchase amounts with Random Forest.</a:t>
            </a:r>
          </a:p>
          <a:p>
            <a:r>
              <a:rPr lang="en-US" sz="2200" b="0" i="0" u="sng" strike="noStrike" dirty="0">
                <a:solidFill>
                  <a:srgbClr val="000000"/>
                </a:solidFill>
                <a:effectLst/>
              </a:rPr>
              <a:t>Visualization: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Developed comprehensive charts for insights.</a:t>
            </a:r>
            <a:endParaRPr lang="en-US" sz="2200" dirty="0"/>
          </a:p>
        </p:txBody>
      </p:sp>
      <p:pic>
        <p:nvPicPr>
          <p:cNvPr id="9" name="Picture 8" descr="A diagram of a system&#10;&#10;Description automatically generated">
            <a:extLst>
              <a:ext uri="{FF2B5EF4-FFF2-40B4-BE49-F238E27FC236}">
                <a16:creationId xmlns:a16="http://schemas.microsoft.com/office/drawing/2014/main" id="{4E219F19-FE0D-A966-7E5C-D3F1AEDF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955" y="869084"/>
            <a:ext cx="2172069" cy="51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747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FFB98F-ABAA-E18D-E410-7A5BBCCA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6" y="249382"/>
            <a:ext cx="7829712" cy="1205345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FED2-17BF-7EB2-09C5-EF9767115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715" y="1735281"/>
            <a:ext cx="6104821" cy="42997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0" u="sng" strike="noStrike" dirty="0">
                <a:solidFill>
                  <a:srgbClr val="000000"/>
                </a:solidFill>
                <a:effectLst/>
              </a:rPr>
              <a:t>Key Insights: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Age Distribution: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Majority of customers fall in the 25–49 age range.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Top Products: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Clothing and accessories are the most purchased categories.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Spending Patterns: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Average purchase amount: $59.76.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Categories like "Clothing" see higher spending.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Review Ratings: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Average rating: 3.75.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Discount Influence:</a:t>
            </a:r>
            <a:br>
              <a:rPr lang="en-US" dirty="0"/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43% of purchases involved discounts, showing their significance.</a:t>
            </a:r>
            <a:endParaRPr lang="en-US" dirty="0"/>
          </a:p>
        </p:txBody>
      </p:sp>
      <p:pic>
        <p:nvPicPr>
          <p:cNvPr id="8" name="Picture 7" descr="A graph of a customer age distribution&#10;&#10;Description automatically generated">
            <a:extLst>
              <a:ext uri="{FF2B5EF4-FFF2-40B4-BE49-F238E27FC236}">
                <a16:creationId xmlns:a16="http://schemas.microsoft.com/office/drawing/2014/main" id="{D4ED1969-565B-A038-A76D-AA232D54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102" y="4619867"/>
            <a:ext cx="3387436" cy="2181333"/>
          </a:xfrm>
          <a:prstGeom prst="rect">
            <a:avLst/>
          </a:prstGeom>
        </p:spPr>
      </p:pic>
      <p:pic>
        <p:nvPicPr>
          <p:cNvPr id="10" name="Picture 9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88A76824-A211-55F2-3777-AE2618B3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415" y="2372802"/>
            <a:ext cx="3508988" cy="2112395"/>
          </a:xfrm>
          <a:prstGeom prst="rect">
            <a:avLst/>
          </a:prstGeom>
        </p:spPr>
      </p:pic>
      <p:pic>
        <p:nvPicPr>
          <p:cNvPr id="12" name="Picture 11" descr="A pie chart with numbers and a number on it&#10;&#10;Description automatically generated">
            <a:extLst>
              <a:ext uri="{FF2B5EF4-FFF2-40B4-BE49-F238E27FC236}">
                <a16:creationId xmlns:a16="http://schemas.microsoft.com/office/drawing/2014/main" id="{710E3D4F-B3A4-4CB8-F182-D0A85C9BA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209" y="2612"/>
            <a:ext cx="2219205" cy="22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832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B0B774-A02C-2C6C-9ED7-2D293C40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36" y="70403"/>
            <a:ext cx="10224655" cy="1091046"/>
          </a:xfrm>
        </p:spPr>
        <p:txBody>
          <a:bodyPr>
            <a:normAutofit/>
          </a:bodyPr>
          <a:lstStyle/>
          <a:p>
            <a:r>
              <a:rPr lang="en-US" dirty="0"/>
              <a:t>CUSTOMER SEGMENTATION WITH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0705B-4F0F-670B-6A9E-3204E0E1F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633038"/>
            <a:ext cx="6095999" cy="3835699"/>
          </a:xfrm>
        </p:spPr>
        <p:txBody>
          <a:bodyPr>
            <a:noAutofit/>
          </a:bodyPr>
          <a:lstStyle/>
          <a:p>
            <a:r>
              <a:rPr lang="en-US" sz="15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Our objective was to segment customers based on age, purchase amount and previous purchases.</a:t>
            </a:r>
          </a:p>
          <a:p>
            <a:r>
              <a:rPr lang="en-US" sz="1500" dirty="0">
                <a:solidFill>
                  <a:srgbClr val="000000"/>
                </a:solidFill>
                <a:latin typeface="Rockwell" panose="02060603020205020403" pitchFamily="18" charset="0"/>
              </a:rPr>
              <a:t>Insights: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Rockwell" panose="02060603020205020403" pitchFamily="18" charset="0"/>
              </a:rPr>
              <a:t>Cluster 1: Young customers with low spending and minimal purchase history.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Rockwell" panose="02060603020205020403" pitchFamily="18" charset="0"/>
              </a:rPr>
              <a:t>Cluster 2: Middle-aged customers with moderate spending and occasional purchases.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Rockwell" panose="02060603020205020403" pitchFamily="18" charset="0"/>
              </a:rPr>
              <a:t>Cluster 3: High-spending frequent buyers, predominantly older customers.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Rockwell" panose="02060603020205020403" pitchFamily="18" charset="0"/>
              </a:rPr>
              <a:t>Cluster 4: Customers with low purchase amounts but a consistent history of purchases.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Rockwell" panose="02060603020205020403" pitchFamily="18" charset="0"/>
              </a:rPr>
              <a:t>Cluster 5: Irregular buyers with varied spending habits, typically younger to middle-aged.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Rockwell" panose="02060603020205020403" pitchFamily="18" charset="0"/>
              </a:rPr>
              <a:t>Cluster 6: Loyal customers with a balanced mix of moderate spending and consistent purchase history. </a:t>
            </a:r>
          </a:p>
          <a:p>
            <a:pPr lvl="1"/>
            <a:endParaRPr lang="en-US" sz="1500" dirty="0">
              <a:solidFill>
                <a:srgbClr val="000000"/>
              </a:solidFill>
              <a:latin typeface="Rockwell" panose="02060603020205020403" pitchFamily="18" charset="0"/>
            </a:endParaRPr>
          </a:p>
          <a:p>
            <a:pPr lvl="2"/>
            <a:endParaRPr lang="en-US" sz="1500" dirty="0">
              <a:solidFill>
                <a:srgbClr val="000000"/>
              </a:solidFill>
              <a:latin typeface="Rockwell" panose="02060603020205020403" pitchFamily="18" charset="0"/>
            </a:endParaRPr>
          </a:p>
        </p:txBody>
      </p:sp>
      <p:pic>
        <p:nvPicPr>
          <p:cNvPr id="8" name="Picture 7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2E15F505-0BA2-DCFA-1D56-787A6F69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3" y="4959927"/>
            <a:ext cx="2795398" cy="1827670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489A364-912C-5C72-D7F5-D5ABB1D8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86" y="877698"/>
            <a:ext cx="3260614" cy="301336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356E83-CF9D-5927-327C-8D2F7C3A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47" y="913583"/>
            <a:ext cx="3264976" cy="26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C6D813-E143-A8ED-7179-B04453D1795D}"/>
              </a:ext>
            </a:extLst>
          </p:cNvPr>
          <p:cNvSpPr txBox="1"/>
          <p:nvPr/>
        </p:nvSpPr>
        <p:spPr>
          <a:xfrm>
            <a:off x="6736530" y="3926947"/>
            <a:ext cx="43897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ockwell" panose="02060603020205020403" pitchFamily="18" charset="0"/>
              </a:rPr>
              <a:t>Strategic Recommendations: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Rockwell" panose="02060603020205020403" pitchFamily="18" charset="0"/>
              </a:rPr>
              <a:t>Target high spenders by offering exclusive deals and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Rockwell" panose="02060603020205020403" pitchFamily="18" charset="0"/>
              </a:rPr>
              <a:t>Engage low spenders by using discounts and rewards to encourage higher spending.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Rockwell" panose="02060603020205020403" pitchFamily="18" charset="0"/>
              </a:rPr>
              <a:t>Nurture Loyal Customers with loyalty programs.</a:t>
            </a:r>
          </a:p>
        </p:txBody>
      </p:sp>
    </p:spTree>
    <p:extLst>
      <p:ext uri="{BB962C8B-B14F-4D97-AF65-F5344CB8AC3E}">
        <p14:creationId xmlns:p14="http://schemas.microsoft.com/office/powerpoint/2010/main" val="24766830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ED98F2-D37B-88A6-E4A0-818B8061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29" y="415636"/>
            <a:ext cx="10929989" cy="1205345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ANAMOLY DETECTION WITH ISOLATION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CB74-D0C9-BCB4-1C0A-7959EC87A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229" y="1901537"/>
            <a:ext cx="6441116" cy="4125190"/>
          </a:xfrm>
        </p:spPr>
        <p:txBody>
          <a:bodyPr>
            <a:normAutofit/>
          </a:bodyPr>
          <a:lstStyle/>
          <a:p>
            <a:r>
              <a:rPr lang="en-US" dirty="0"/>
              <a:t>Our objective was to identify unusual purchase behavior to detect outliers in customer transactions by applying isolation forest algorithm.</a:t>
            </a:r>
          </a:p>
          <a:p>
            <a:r>
              <a:rPr lang="en-US" dirty="0"/>
              <a:t>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195 out of 3900 transactions were flagged as 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 for outliers include customers with extremely high spending or low review ratings compared to their purchase history.</a:t>
            </a:r>
          </a:p>
          <a:p>
            <a:r>
              <a:rPr lang="en-US" dirty="0"/>
              <a:t>Applications: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detect fraudulent activities.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understand unusual customer segments	.</a:t>
            </a:r>
          </a:p>
        </p:txBody>
      </p:sp>
      <p:pic>
        <p:nvPicPr>
          <p:cNvPr id="8" name="Picture 7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95B20AFD-9D65-24D9-28BE-E6511003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593" y="2098963"/>
            <a:ext cx="4488178" cy="30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7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3D0661-F80C-B8B0-223F-8FB3F3F4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27" y="143473"/>
            <a:ext cx="10304726" cy="1215736"/>
          </a:xfrm>
        </p:spPr>
        <p:txBody>
          <a:bodyPr>
            <a:normAutofit/>
          </a:bodyPr>
          <a:lstStyle/>
          <a:p>
            <a:r>
              <a:rPr lang="en-US" sz="6000" dirty="0"/>
              <a:t>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3949-2683-D707-D8E7-824CDD1F5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027" y="1579419"/>
            <a:ext cx="5829301" cy="427066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Aim is to provide personalized product recommendations to enhance customer experience by using </a:t>
            </a:r>
            <a:r>
              <a:rPr lang="en-US" sz="1800" dirty="0" err="1">
                <a:solidFill>
                  <a:srgbClr val="000000"/>
                </a:solidFill>
              </a:rPr>
              <a:t>LightFM</a:t>
            </a:r>
            <a:r>
              <a:rPr lang="en-US" sz="1800" dirty="0">
                <a:solidFill>
                  <a:srgbClr val="000000"/>
                </a:solidFill>
              </a:rPr>
              <a:t> Algorithm with collaborative filtering and content-based filtering.</a:t>
            </a:r>
          </a:p>
          <a:p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Features incorporated: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	User attributes: Customer ID, Gender.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	Item Attributes: Item Purchased, Season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Recommendations given are tailored to customer preferences based on past purchases and product features.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Example: For customer 2499, top recommendations includes-  pants, shoes, sunglasses, jewelry, shirt.</a:t>
            </a:r>
          </a:p>
          <a:p>
            <a:pPr marL="0" indent="0">
              <a:buNone/>
            </a:pP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3E920-1C04-E70E-5C8D-F340AAA68952}"/>
              </a:ext>
            </a:extLst>
          </p:cNvPr>
          <p:cNvSpPr txBox="1"/>
          <p:nvPr/>
        </p:nvSpPr>
        <p:spPr>
          <a:xfrm>
            <a:off x="6689557" y="1579419"/>
            <a:ext cx="47965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Enhanced Customer Experience: Deliver personalized shopping suggestions to boost engagement and satisfaction.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Increased Sales: Suggest complementary or frequently bought items to drive upselling and cross-selling.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Retention Strategies: Use recommendations to retain customers by offering relevant products aligned with their preferences.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1168F-05E1-F022-D12D-C28F3C10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95" y="5713158"/>
            <a:ext cx="80306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2A8180-6B36-B1B6-8CD6-391A3468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10" y="374074"/>
            <a:ext cx="11440390" cy="966354"/>
          </a:xfrm>
        </p:spPr>
        <p:txBody>
          <a:bodyPr>
            <a:noAutofit/>
          </a:bodyPr>
          <a:lstStyle/>
          <a:p>
            <a:r>
              <a:rPr lang="en-US" sz="4100" dirty="0"/>
              <a:t>PREDICTING PURCHASE AMOUNTS USING 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0144-06CD-C49D-3242-B6E93A4A1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810" y="2279439"/>
            <a:ext cx="6047508" cy="5070762"/>
          </a:xfrm>
        </p:spPr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Objective is to forecast spending to identify potential high-value customers by implementing a random forest regressor to predict purchase amounts.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Predicted purchase amounts closely align with actual spending patterns.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Example: Customers with higher review ratings and frequent purchases tend to have higher predicted spending.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970F3-72F0-117B-9449-93943D71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380" y="1340428"/>
            <a:ext cx="4710106" cy="433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969</TotalTime>
  <Words>1026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Abadi</vt:lpstr>
      <vt:lpstr>Arial</vt:lpstr>
      <vt:lpstr>Chalkboard SE</vt:lpstr>
      <vt:lpstr>Impact</vt:lpstr>
      <vt:lpstr>Rockwell</vt:lpstr>
      <vt:lpstr>Trebuchet MS</vt:lpstr>
      <vt:lpstr>-webkit-standard</vt:lpstr>
      <vt:lpstr>Wingdings 3</vt:lpstr>
      <vt:lpstr>Facet</vt:lpstr>
      <vt:lpstr>Data Visualization Dashboard for  Consumer Behavior Analysis</vt:lpstr>
      <vt:lpstr>Introduction</vt:lpstr>
      <vt:lpstr>Dataset overview</vt:lpstr>
      <vt:lpstr>WORKFLOW</vt:lpstr>
      <vt:lpstr>EXPLORATORY DATA ANALYSIS</vt:lpstr>
      <vt:lpstr>CUSTOMER SEGMENTATION WITH K-MEANS</vt:lpstr>
      <vt:lpstr>ANAMOLY DETECTION WITH ISOLATION FOREST</vt:lpstr>
      <vt:lpstr>Recommendation system</vt:lpstr>
      <vt:lpstr>PREDICTING PURCHASE AMOUNTS USING REGRESSION ANALYSIS</vt:lpstr>
      <vt:lpstr>POWER BI DASHBOARD</vt:lpstr>
      <vt:lpstr>RESULTS AND ACHIEVEMENTS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Vishesh Bharuka</dc:creator>
  <cp:lastModifiedBy>sujan dm</cp:lastModifiedBy>
  <cp:revision>3</cp:revision>
  <dcterms:created xsi:type="dcterms:W3CDTF">2024-11-25T00:48:58Z</dcterms:created>
  <dcterms:modified xsi:type="dcterms:W3CDTF">2024-12-02T20:13:32Z</dcterms:modified>
</cp:coreProperties>
</file>